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2" r:id="rId3"/>
    <p:sldId id="260" r:id="rId4"/>
    <p:sldId id="273" r:id="rId5"/>
    <p:sldId id="279" r:id="rId6"/>
    <p:sldId id="274" r:id="rId7"/>
    <p:sldId id="280" r:id="rId8"/>
    <p:sldId id="276" r:id="rId9"/>
    <p:sldId id="271" r:id="rId10"/>
    <p:sldId id="272" r:id="rId11"/>
    <p:sldId id="278" r:id="rId12"/>
    <p:sldId id="283" r:id="rId13"/>
    <p:sldId id="284" r:id="rId14"/>
    <p:sldId id="285" r:id="rId15"/>
    <p:sldId id="287" r:id="rId16"/>
    <p:sldId id="28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0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2020/6/18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" y="125363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45774" y="2637164"/>
            <a:ext cx="11900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MAN: Mutual Attention Neural Networks Model</a:t>
            </a:r>
          </a:p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for Aspect-Level Sentiment Classification in </a:t>
            </a:r>
            <a:r>
              <a:rPr lang="en-US" altLang="zh-CN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SIoT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1053546" y="6147135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IEEE Internet of Things Journal </a:t>
            </a:r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区期刊）</a:t>
            </a:r>
            <a:endParaRPr lang="en-US" altLang="zh-CN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9470480" y="4610641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陈卓敏</a:t>
            </a:r>
            <a:endParaRPr lang="en-US" altLang="zh-CN" sz="2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2020.06.18</a:t>
            </a:r>
            <a:endParaRPr lang="zh-CN" altLang="en-US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93008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and 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Result(2)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15" y="1698762"/>
            <a:ext cx="8881648" cy="488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3636" y="13294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准确度比较：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7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598" y="1034415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Analysis(1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01" y="3191600"/>
            <a:ext cx="7094537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4" y="2149959"/>
            <a:ext cx="3833506" cy="38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4301" y="2743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不同模型的比较：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41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598" y="1034415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Analysis(2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00" y="2301117"/>
            <a:ext cx="5319516" cy="40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1900" y="193178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消耗的时间成本比较：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17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598" y="1034415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Analysis(3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2520812"/>
            <a:ext cx="735171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8053" y="214285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引用四篇评论作为案例</a:t>
            </a:r>
            <a:r>
              <a:rPr lang="zh-CN" altLang="en-US" dirty="0" smtClean="0"/>
              <a:t>研究测试：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06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598" y="1034415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Analysis(4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563053"/>
            <a:ext cx="7837487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463" y="2199861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列举</a:t>
            </a:r>
            <a:r>
              <a:rPr lang="zh-CN" altLang="en-US" dirty="0"/>
              <a:t>五个</a:t>
            </a:r>
            <a:r>
              <a:rPr lang="zh-CN" altLang="en-US" dirty="0" smtClean="0"/>
              <a:t>句子说明</a:t>
            </a:r>
            <a:r>
              <a:rPr lang="en-US" altLang="zh-CN" dirty="0" smtClean="0"/>
              <a:t>MAN</a:t>
            </a:r>
            <a:r>
              <a:rPr lang="zh-CN" altLang="en-US" dirty="0" smtClean="0"/>
              <a:t>的优越性：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9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147" y="1236362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Idea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7082" y="2245145"/>
            <a:ext cx="104535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利用</a:t>
            </a:r>
            <a:r>
              <a:rPr lang="en-US" altLang="zh-CN" sz="2400" dirty="0" err="1"/>
              <a:t>TextGCN</a:t>
            </a:r>
            <a:r>
              <a:rPr lang="zh-CN" altLang="en-US" sz="2400" dirty="0"/>
              <a:t>得到</a:t>
            </a:r>
            <a:r>
              <a:rPr lang="en-US" altLang="zh-CN" sz="2400" dirty="0"/>
              <a:t>doc</a:t>
            </a:r>
            <a:r>
              <a:rPr lang="zh-CN" altLang="en-US" sz="2400" dirty="0"/>
              <a:t>和</a:t>
            </a:r>
            <a:r>
              <a:rPr lang="en-US" altLang="zh-CN" sz="2400" dirty="0" smtClean="0"/>
              <a:t>word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embedding</a:t>
            </a:r>
            <a:r>
              <a:rPr lang="zh-CN" altLang="en-US" sz="2400" dirty="0" smtClean="0"/>
              <a:t>之前：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我对数据的处理：用一个词的</a:t>
            </a:r>
            <a:r>
              <a:rPr lang="en-US" altLang="zh-CN" sz="2400" dirty="0" smtClean="0"/>
              <a:t>aspect</a:t>
            </a:r>
            <a:r>
              <a:rPr lang="zh-CN" altLang="en-US" sz="2400" dirty="0" smtClean="0"/>
              <a:t>表示一个</a:t>
            </a:r>
            <a:r>
              <a:rPr lang="en-US" altLang="zh-CN" sz="2400" dirty="0" smtClean="0"/>
              <a:t>doc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label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缺点：</a:t>
            </a:r>
            <a:r>
              <a:rPr lang="zh-CN" altLang="en-US" sz="2400" dirty="0" smtClean="0"/>
              <a:t>会导致一个</a:t>
            </a:r>
            <a:r>
              <a:rPr lang="en-US" altLang="zh-CN" sz="2400" dirty="0" smtClean="0"/>
              <a:t>doc</a:t>
            </a:r>
            <a:r>
              <a:rPr lang="zh-CN" altLang="en-US" sz="2400" dirty="0" smtClean="0"/>
              <a:t>会有多个</a:t>
            </a:r>
            <a:r>
              <a:rPr lang="en-US" altLang="zh-CN" sz="2400" dirty="0" smtClean="0"/>
              <a:t>aspect</a:t>
            </a:r>
            <a:r>
              <a:rPr lang="zh-CN" altLang="en-US" sz="2400" dirty="0" smtClean="0"/>
              <a:t>会被忽略掉，得到的最终结果不准确。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想法：</a:t>
            </a:r>
            <a:r>
              <a:rPr lang="zh-CN" altLang="en-US" sz="2400" dirty="0" smtClean="0"/>
              <a:t>是否可以用这篇文章的方面级情感分类替代句子级情感分类</a:t>
            </a:r>
            <a:r>
              <a:rPr lang="zh-CN" altLang="en-US" sz="24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7764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1225060"/>
            <a:chOff x="0" y="0"/>
            <a:chExt cx="12204000" cy="12250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90469" y="117064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126764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A501EAF-49F3-5942-9661-6EA1CA15E05E}"/>
              </a:ext>
            </a:extLst>
          </p:cNvPr>
          <p:cNvSpPr txBox="1"/>
          <p:nvPr/>
        </p:nvSpPr>
        <p:spPr>
          <a:xfrm>
            <a:off x="2585173" y="3032656"/>
            <a:ext cx="7527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Thanks</a:t>
            </a:r>
          </a:p>
          <a:p>
            <a:pPr algn="ctr"/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1181269"/>
            <a:chOff x="0" y="0"/>
            <a:chExt cx="12204000" cy="118126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3273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126764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A501EAF-49F3-5942-9661-6EA1CA15E05E}"/>
              </a:ext>
            </a:extLst>
          </p:cNvPr>
          <p:cNvSpPr txBox="1"/>
          <p:nvPr/>
        </p:nvSpPr>
        <p:spPr>
          <a:xfrm>
            <a:off x="4045679" y="1289584"/>
            <a:ext cx="75274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Contributions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3.Model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Description</a:t>
            </a: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4.Experiment and Result</a:t>
            </a:r>
          </a:p>
          <a:p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Model Analysis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20DD90-BB34-A144-9A88-43EF5F8E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8" y="106510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kumimoji="1"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7" y="1331337"/>
            <a:ext cx="4328491" cy="49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1345" y="6348656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物联网（</a:t>
            </a:r>
            <a:r>
              <a:rPr lang="en-US" altLang="zh-CN" dirty="0" err="1" smtClean="0"/>
              <a:t>SIoT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5754" y="1744530"/>
            <a:ext cx="5698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不同层次</a:t>
            </a:r>
            <a:r>
              <a:rPr lang="zh-CN" altLang="en-US" sz="2000" dirty="0" smtClean="0"/>
              <a:t>的情感分析：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zh-CN" sz="2000" dirty="0" smtClean="0"/>
              <a:t>文档级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zh-CN" sz="2000" dirty="0" smtClean="0"/>
              <a:t>句子级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方面级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e.g. : “The </a:t>
            </a:r>
            <a:r>
              <a:rPr lang="en-US" altLang="zh-CN" sz="2000" b="1" dirty="0"/>
              <a:t>portions</a:t>
            </a:r>
            <a:r>
              <a:rPr lang="en-US" altLang="zh-CN" sz="2000" dirty="0"/>
              <a:t> are </a:t>
            </a:r>
            <a:r>
              <a:rPr lang="en-US" altLang="zh-CN" sz="2000" b="1" dirty="0"/>
              <a:t>small</a:t>
            </a:r>
            <a:r>
              <a:rPr lang="en-US" altLang="zh-CN" sz="2000" dirty="0"/>
              <a:t> but being that the</a:t>
            </a:r>
            <a:r>
              <a:rPr lang="en-US" altLang="zh-CN" sz="2000" b="1" dirty="0"/>
              <a:t> food </a:t>
            </a:r>
            <a:r>
              <a:rPr lang="en-US" altLang="zh-CN" sz="2000" dirty="0" smtClean="0"/>
              <a:t>was so </a:t>
            </a:r>
            <a:r>
              <a:rPr lang="en-US" altLang="zh-CN" sz="2000" b="1" dirty="0"/>
              <a:t>good</a:t>
            </a:r>
            <a:r>
              <a:rPr lang="en-US" altLang="zh-CN" sz="2000" dirty="0"/>
              <a:t> makes up for that.”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068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956" y="999725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Contributions</a:t>
            </a:r>
            <a:r>
              <a:rPr lang="en-US" altLang="zh-CN" sz="32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926" y="2164401"/>
            <a:ext cx="10515600" cy="4859989"/>
          </a:xfrm>
        </p:spPr>
        <p:txBody>
          <a:bodyPr>
            <a:normAutofit/>
          </a:bodyPr>
          <a:lstStyle/>
          <a:p>
            <a:pPr marL="457200">
              <a:buFont typeface="Wingdings" panose="05000000000000000000" pitchFamily="2" charset="2"/>
              <a:buChar char="l"/>
            </a:pP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相互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注意神经网络</a:t>
            </a:r>
            <a:r>
              <a:rPr lang="en-US" altLang="zh-CN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(mutual attention neural networks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，</a:t>
            </a:r>
            <a:r>
              <a:rPr lang="en-US" altLang="zh-CN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MAN</a:t>
            </a:r>
            <a:r>
              <a:rPr lang="en-US" altLang="zh-CN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，提取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句子及其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各方面术语之间的相互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注意信息，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进行方面级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的情感分类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任务。</a:t>
            </a:r>
            <a:endParaRPr lang="en-US" altLang="zh-CN" sz="22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在</a:t>
            </a:r>
            <a:r>
              <a:rPr lang="en-US" altLang="zh-CN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MAN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中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，用注意力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过度集中机制集成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到解决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方案中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。该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模型可以在充分利用句子之间的相互信息的同时，获取句子及其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相关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方面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术语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的重要信息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。</a:t>
            </a:r>
            <a:endParaRPr lang="en-US" altLang="zh-CN" sz="22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200" b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MAN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的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性能优于其他几种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基于</a:t>
            </a:r>
            <a:r>
              <a:rPr lang="en-US" altLang="zh-CN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LSTM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的</a:t>
            </a:r>
            <a:r>
              <a:rPr lang="zh-CN" altLang="en-US" sz="22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模型</a:t>
            </a:r>
            <a:r>
              <a:rPr lang="zh-CN" altLang="en-US" sz="2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。</a:t>
            </a:r>
            <a:endParaRPr lang="en-US" altLang="zh-CN" sz="2200" b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4217" y="10677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Description (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lang="zh-CN" altLang="en-US" sz="2800" b="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构建</a:t>
            </a:r>
            <a:r>
              <a:rPr lang="zh-CN" altLang="en-US" sz="2800" b="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输入嵌入层</a:t>
            </a:r>
            <a:endParaRPr lang="zh-CN" altLang="en-US" sz="20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8" y="2461538"/>
            <a:ext cx="5673204" cy="240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59" y="2632486"/>
            <a:ext cx="2742580" cy="3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053" y="2545938"/>
            <a:ext cx="2455174" cy="5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59" y="4220539"/>
            <a:ext cx="2742580" cy="33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053" y="4265727"/>
            <a:ext cx="2471616" cy="29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箭头连接符 3"/>
          <p:cNvCxnSpPr>
            <a:stCxn id="4098" idx="2"/>
            <a:endCxn id="4104" idx="0"/>
          </p:cNvCxnSpPr>
          <p:nvPr/>
        </p:nvCxnSpPr>
        <p:spPr>
          <a:xfrm>
            <a:off x="7940849" y="2976903"/>
            <a:ext cx="0" cy="1243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0946296" y="3063450"/>
            <a:ext cx="13252" cy="1202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1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705" y="1134029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Description (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lang="zh-CN" altLang="en-US" sz="2800" b="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使用</a:t>
            </a:r>
            <a:r>
              <a:rPr lang="en-US" altLang="zh-CN" sz="2800" b="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Bi-LSTM</a:t>
            </a:r>
            <a:r>
              <a:rPr lang="zh-CN" altLang="en-US" sz="2800" b="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获取语义依赖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5" y="2755880"/>
            <a:ext cx="49911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60" y="1762331"/>
            <a:ext cx="381635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29" y="2271090"/>
            <a:ext cx="1419225" cy="38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888" y="2910715"/>
            <a:ext cx="1526024" cy="3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888" y="3545268"/>
            <a:ext cx="1472625" cy="44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02" y="4939743"/>
            <a:ext cx="1616710" cy="38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888" y="5432306"/>
            <a:ext cx="1513205" cy="4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888" y="5926361"/>
            <a:ext cx="1495786" cy="43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4461" y="101914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Description (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lang="zh-CN" altLang="en-US" sz="2800" b="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捕捉相互的</a:t>
            </a:r>
            <a:r>
              <a:rPr lang="en-US" altLang="zh-CN" sz="2800" b="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attention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4" y="1593574"/>
            <a:ext cx="53911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04" y="2107095"/>
            <a:ext cx="146162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55" y="2945295"/>
            <a:ext cx="1516676" cy="58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04" y="3772312"/>
            <a:ext cx="1648597" cy="50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87" y="2107095"/>
            <a:ext cx="220717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50" y="2874272"/>
            <a:ext cx="2245846" cy="65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86" y="3692590"/>
            <a:ext cx="1804085" cy="69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11" y="4518990"/>
            <a:ext cx="1883370" cy="6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404" y="2107095"/>
            <a:ext cx="1955596" cy="55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403" y="2928523"/>
            <a:ext cx="1407145" cy="45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7570501" y="2107095"/>
            <a:ext cx="0" cy="4134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0109896" y="2014330"/>
            <a:ext cx="0" cy="4227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948" y="1107729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Description (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lang="zh-CN" altLang="en-US" sz="2800" b="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训练</a:t>
            </a:r>
            <a:r>
              <a:rPr lang="zh-CN" altLang="en-US" sz="2800" b="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模型和预测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3" y="1590675"/>
            <a:ext cx="5078522" cy="516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9" y="2883683"/>
            <a:ext cx="2386324" cy="5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96" y="3727271"/>
            <a:ext cx="2734295" cy="8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2" y="4925356"/>
            <a:ext cx="5940831" cy="75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6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 </a:t>
            </a: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and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Result(1)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54" y="2421836"/>
            <a:ext cx="5413138" cy="27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0754" y="19613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数据集：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75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7701</TotalTime>
  <Words>344</Words>
  <Application>Microsoft Office PowerPoint</Application>
  <PresentationFormat>自定义</PresentationFormat>
  <Paragraphs>68</Paragraphs>
  <Slides>16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Introduction </vt:lpstr>
      <vt:lpstr>Contributions </vt:lpstr>
      <vt:lpstr>Model Description (1) 构建输入嵌入层</vt:lpstr>
      <vt:lpstr>Model Description (2) 使用Bi-LSTM获取语义依赖 </vt:lpstr>
      <vt:lpstr>Model Description (3) 捕捉相互的attention </vt:lpstr>
      <vt:lpstr>Model Description (4) 训练模型和预测 </vt:lpstr>
      <vt:lpstr>Experiment and Result(1) </vt:lpstr>
      <vt:lpstr>Experiment and Result(2) </vt:lpstr>
      <vt:lpstr>Model Analysis(1) </vt:lpstr>
      <vt:lpstr>Model Analysis(2) </vt:lpstr>
      <vt:lpstr>Model Analysis(3) </vt:lpstr>
      <vt:lpstr>Model Analysis(4) </vt:lpstr>
      <vt:lpstr>Idea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705</cp:revision>
  <dcterms:created xsi:type="dcterms:W3CDTF">2017-04-22T07:59:29Z</dcterms:created>
  <dcterms:modified xsi:type="dcterms:W3CDTF">2020-06-18T06:23:44Z</dcterms:modified>
</cp:coreProperties>
</file>